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5" r:id="rId2"/>
    <p:sldId id="290" r:id="rId3"/>
    <p:sldId id="294" r:id="rId4"/>
    <p:sldId id="292" r:id="rId5"/>
    <p:sldId id="293" r:id="rId6"/>
    <p:sldId id="289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7ABD2F53-F31E-4938-9C3E-EDAC58AB71BE}">
          <p14:sldIdLst>
            <p14:sldId id="295"/>
            <p14:sldId id="290"/>
            <p14:sldId id="294"/>
            <p14:sldId id="292"/>
            <p14:sldId id="293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F0BF8D-D126-8CC7-516B-67A5A93C6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22CE114-1378-AEB4-0CE6-A107EA9789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230B8F-CD65-9EC3-8F7B-2049A0AD2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1B2338-3364-161F-A769-C22A91C09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DD7C8F-15BD-993E-D524-F9CA55338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1173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3AFFB8-7A31-766F-7DD1-FF788BABD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BD4763-66B8-A509-E38C-0906BDAC0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199CC2-DE36-85F4-50D7-BA9939F4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576B2B-EB0B-FEE2-9983-A462D3B1C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EBE698-5621-63ED-98D1-1A1C21A27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1478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D52F9EE-19FA-14F7-CC39-48C3B62EA6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B0DE273-CC67-318D-A2C6-152C3AD3E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547503-1747-30DE-A9C3-46BEF1DA7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B8DF4E-7CA0-C91C-349F-F99642B5D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B395B1-5C49-7FD4-BA74-B3E9DA1EA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168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15645F-3B12-1D0E-D752-8B741637F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DEDBCF1-E6E3-C40A-B746-171D4BF06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2F0C83-2642-DD3B-A1A8-F194FAF87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A95663-C025-0E8B-3D1F-D75D9A880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C2804A-2CD3-A2AB-46A9-C72CB5BF0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573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BD7CC0-D11C-3C82-6A32-A40632055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F32B9D-F5F0-55A4-DCEA-40E5F29DA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A6E59E-3776-79E4-49AD-713E57D7F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3A6AAA-E56F-4A94-2A4D-B1FF7CDF0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6E3F04-B60B-6AE9-EF57-ED119EA18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084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451B9-9123-934B-2E76-B7589EB8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89F227-436A-D31D-F17E-B810BDD598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3A11373-F0AC-A364-DFEE-60EDBDAA8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415358-81DF-8D12-63A4-10F455DB7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34D4DB4-75EF-ACB7-2071-0FAB925CA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728FB5C-8826-E3FE-594D-6A1F9B5F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6275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8583BB-77BB-2E9A-2936-EF8F7AB29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887617-E222-DBB9-65D7-EEE6648F9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9C39A55-37C6-3657-17C2-307179E40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68F6925-27F2-1011-90D2-8DADDFD694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6C89C94-8784-94AE-5B0A-A5393C6A54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C3FD224-0736-FD06-FC22-C25B869E7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37DD631-C132-9978-F6A8-9772DD311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A10EBD-2AD6-B341-BD47-002646457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262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F9BE73-48AE-9EB1-C242-BCC641AF6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6C8A1AA-EDB7-95D4-4893-7F9D1871B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295684-8974-07A0-7B39-7012D09F9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5309998-1D18-9356-D492-9FB26D77F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182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9D18897-CD13-F03A-5953-A26449D75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9A14BA0-2A78-D055-60F3-6750B5337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9DB67BC-669A-34A3-969F-4085D222E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9798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782DA9-C0EC-0E35-052C-D0A361A3F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F6208F-DB60-B8A1-66D7-806E05491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CC2C12-07F6-AC34-DA6B-85F01FC202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0D0511A-CE14-E41B-25A7-0C67642B1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BC36A8-6013-BA6E-0FD2-4A7DA4D37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9A99FDF-8901-BD4A-9708-1E45848A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6353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DE45EC-55F5-D760-5A94-E2A0F6CCF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51FD065-D5FA-6B68-0A65-37C76F33B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7EAF354-1032-A87A-0F12-C5F64D86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9ACFF1-FF50-194A-9076-847999FBD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67305-DB69-22FF-D956-DA57C733C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EF4267-3B82-546B-77B7-24E39DEE6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0693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2ECCBD-18C3-7490-1AF8-BE98B949F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829B0E-190F-1879-554F-59B3B6274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A40D869-48A0-DF21-13D4-6A4EAA4728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BBF67-59C2-4709-A8A9-D512D966EF24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EB1E45-5A4F-5178-5ACF-1DD6B6684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ECB972-7EED-1D63-C9B0-3DA5A4D0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AD267-DB68-488D-B58B-D4467739DB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829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8638E4-E9F8-58B9-7CC7-0F603D2EE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209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Welcome to the world of politics where the justice and laws are balanced together!</a:t>
            </a:r>
            <a:endParaRPr lang="ru-RU" sz="40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E668791-DB69-199D-2E97-CFD8F6E0D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0" y="103239"/>
            <a:ext cx="10711146" cy="512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650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98F91D-30AF-6384-5305-9A7C512E8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Starting off, what actually the politics is?</a:t>
            </a:r>
            <a:endParaRPr lang="ru-RU" sz="4800" b="1" dirty="0">
              <a:solidFill>
                <a:srgbClr val="FF0000"/>
              </a:solidFill>
            </a:endParaRP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990E01C4-F949-E2ED-514A-887B72E4C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At its heart, politics is about power and decision-making in society.</a:t>
            </a: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It usually answers for these questions given: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Who gets to decide?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What gets decided?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whose interest?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finally, By what means (votes, pressure, money, influence, force)?</a:t>
            </a:r>
          </a:p>
          <a:p>
            <a:r>
              <a:rPr lang="en-US" dirty="0"/>
              <a:t>Politics exists </a:t>
            </a:r>
            <a:r>
              <a:rPr lang="en-US" b="1" dirty="0"/>
              <a:t>any time people live together</a:t>
            </a:r>
            <a:r>
              <a:rPr lang="en-US" dirty="0"/>
              <a:t> — in countries, cities, schools, companies, even families. Whenever resources, rules, or values are involved, politics appears…</a:t>
            </a:r>
          </a:p>
          <a:p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522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269CB3-4E52-203B-BBB0-A64368A11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Here are two main branches of politics that we will discuss today: </a:t>
            </a:r>
            <a:endParaRPr lang="ru-RU" sz="4000" b="1" dirty="0">
              <a:solidFill>
                <a:srgbClr val="FF0000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8939FF-45E7-AE69-CC0B-4C0914113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521082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4000" b="0" dirty="0">
                <a:solidFill>
                  <a:srgbClr val="002060"/>
                </a:solidFill>
              </a:rPr>
              <a:t>Democracy</a:t>
            </a:r>
            <a:endParaRPr lang="ru-RU" sz="4000" b="0" dirty="0">
              <a:solidFill>
                <a:srgbClr val="002060"/>
              </a:solidFill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6DF4483-B8BC-DC3C-02B1-D18F65FC69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8373" y="1521082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4000" b="0" dirty="0">
                <a:solidFill>
                  <a:schemeClr val="accent6">
                    <a:lumMod val="50000"/>
                  </a:schemeClr>
                </a:solidFill>
              </a:rPr>
              <a:t>Meritocracy</a:t>
            </a:r>
            <a:endParaRPr lang="ru-RU" sz="4000" b="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34" name="Объект 33">
            <a:extLst>
              <a:ext uri="{FF2B5EF4-FFF2-40B4-BE49-F238E27FC236}">
                <a16:creationId xmlns:a16="http://schemas.microsoft.com/office/drawing/2014/main" id="{74FDC23E-1620-1D63-B2D2-7E2F4CC0E2E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635" y="2266106"/>
            <a:ext cx="4678065" cy="4226770"/>
          </a:xfrm>
        </p:spPr>
      </p:pic>
      <p:pic>
        <p:nvPicPr>
          <p:cNvPr id="38" name="Объект 37">
            <a:extLst>
              <a:ext uri="{FF2B5EF4-FFF2-40B4-BE49-F238E27FC236}">
                <a16:creationId xmlns:a16="http://schemas.microsoft.com/office/drawing/2014/main" id="{02A5963E-FB68-09F8-BE32-89F923ABD3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438" y="2344994"/>
            <a:ext cx="5611761" cy="4147881"/>
          </a:xfrm>
        </p:spPr>
      </p:pic>
    </p:spTree>
    <p:extLst>
      <p:ext uri="{BB962C8B-B14F-4D97-AF65-F5344CB8AC3E}">
        <p14:creationId xmlns:p14="http://schemas.microsoft.com/office/powerpoint/2010/main" val="3876606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6B5982-4752-A49C-2D79-D2AD80CA3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256" y="-800100"/>
            <a:ext cx="3932237" cy="16002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</a:rPr>
              <a:t>What is democracy?</a:t>
            </a:r>
            <a:endParaRPr lang="ru-RU" sz="3600" b="1" dirty="0">
              <a:solidFill>
                <a:srgbClr val="002060"/>
              </a:solidFill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B6677A2-D3FB-5235-CE59-44E90454AD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218" y="485470"/>
            <a:ext cx="5753098" cy="5941140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624E9065-BC8A-F529-A376-EB79A03C92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9256" y="916860"/>
            <a:ext cx="3932237" cy="5941140"/>
          </a:xfrm>
        </p:spPr>
        <p:txBody>
          <a:bodyPr>
            <a:normAutofit lnSpcReduction="10000"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At its core, democracy is a system of government where political power comes from the people. Citizens have the right to participate in decision-making, most commonly by voting in free and fair elections.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Core principles of democracy: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1.Free and fair elections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Leaders are chosen through regular elections where voters have real choices and results are respected.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2.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002060"/>
                </a:solidFill>
              </a:rPr>
              <a:t>Rule of law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Everyone — including leaders — is subject to the law. No one is above it.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3.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002060"/>
                </a:solidFill>
              </a:rPr>
              <a:t>Political equality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Each citizen’s vote carries (roughly) equal weight.</a:t>
            </a:r>
          </a:p>
          <a:p>
            <a:endParaRPr lang="ru-RU" sz="2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812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56AD57-131C-06E3-3F2B-D4C3C8E4E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061" y="-612775"/>
            <a:ext cx="3932237" cy="16002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accent6">
                    <a:lumMod val="50000"/>
                  </a:schemeClr>
                </a:solidFill>
              </a:rPr>
              <a:t>And what meritocracy is?</a:t>
            </a:r>
            <a:endParaRPr lang="ru-RU" sz="36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094A078E-32E7-696D-8148-C0BFB26E1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613" y="280218"/>
            <a:ext cx="5073445" cy="6430297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C10F4AE2-BEA9-35FF-6AB1-E1285638F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2320" y="987425"/>
            <a:ext cx="3575719" cy="5870575"/>
          </a:xfrm>
        </p:spPr>
        <p:txBody>
          <a:bodyPr>
            <a:normAutofit fontScale="92500" lnSpcReduction="10000"/>
          </a:bodyPr>
          <a:lstStyle/>
          <a:p>
            <a:r>
              <a:rPr lang="en-US" sz="2200" b="1" dirty="0">
                <a:solidFill>
                  <a:schemeClr val="accent6">
                    <a:lumMod val="50000"/>
                  </a:schemeClr>
                </a:solidFill>
              </a:rPr>
              <a:t>Meritocracy is a system where positions, rewards, and power are given based on merit — meaning ability, talent, effort, and achievement — rather than wealth, family background, class, or personal connections.</a:t>
            </a:r>
          </a:p>
          <a:p>
            <a:r>
              <a:rPr lang="en-US" sz="2200" b="1" dirty="0">
                <a:solidFill>
                  <a:schemeClr val="accent6">
                    <a:lumMod val="50000"/>
                  </a:schemeClr>
                </a:solidFill>
              </a:rPr>
              <a:t>Core principles of meritocracy:</a:t>
            </a:r>
          </a:p>
          <a:p>
            <a:pPr marL="342900" indent="-342900">
              <a:buAutoNum type="arabicPeriod"/>
            </a:pPr>
            <a:r>
              <a:rPr lang="en-US" sz="2200" b="1" dirty="0">
                <a:solidFill>
                  <a:schemeClr val="accent6">
                    <a:lumMod val="50000"/>
                  </a:schemeClr>
                </a:solidFill>
              </a:rPr>
              <a:t>Equal opportunity</a:t>
            </a:r>
          </a:p>
          <a:p>
            <a:r>
              <a:rPr lang="en-US" sz="2200" b="1" dirty="0">
                <a:solidFill>
                  <a:schemeClr val="accent6">
                    <a:lumMod val="50000"/>
                  </a:schemeClr>
                </a:solidFill>
              </a:rPr>
              <a:t>Everyone should have a fair chance to compete, regardless of background.</a:t>
            </a:r>
          </a:p>
          <a:p>
            <a:r>
              <a:rPr lang="en-US" sz="2200" b="1" dirty="0">
                <a:solidFill>
                  <a:schemeClr val="accent6">
                    <a:lumMod val="50000"/>
                  </a:schemeClr>
                </a:solidFill>
              </a:rPr>
              <a:t>2. Performance-based advancement</a:t>
            </a:r>
          </a:p>
          <a:p>
            <a:r>
              <a:rPr lang="en-US" sz="2200" b="1" dirty="0">
                <a:solidFill>
                  <a:schemeClr val="accent6">
                    <a:lumMod val="50000"/>
                  </a:schemeClr>
                </a:solidFill>
              </a:rPr>
              <a:t>People rise based on skills, results, and competence.</a:t>
            </a:r>
          </a:p>
          <a:p>
            <a:r>
              <a:rPr lang="en-US" sz="2200" b="1" dirty="0">
                <a:solidFill>
                  <a:schemeClr val="accent6">
                    <a:lumMod val="50000"/>
                  </a:schemeClr>
                </a:solidFill>
              </a:rPr>
              <a:t>3. Objective evaluation</a:t>
            </a:r>
          </a:p>
          <a:p>
            <a:r>
              <a:rPr lang="en-US" sz="2200" b="1" dirty="0">
                <a:solidFill>
                  <a:schemeClr val="accent6">
                    <a:lumMod val="50000"/>
                  </a:schemeClr>
                </a:solidFill>
              </a:rPr>
              <a:t>Clear criteria (exams, performance metrics, peer review) are used to judge merit.</a:t>
            </a:r>
          </a:p>
          <a:p>
            <a:endParaRPr lang="ru-RU" sz="1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973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AB2503-F47A-1FCC-A487-7B15AA457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788" y="-3228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Now let’s compare them:</a:t>
            </a:r>
            <a:endParaRPr lang="ru-RU" sz="4000" b="1" dirty="0">
              <a:solidFill>
                <a:srgbClr val="FF0000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70BF4E-CAF6-593A-846E-9F9B3AC58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2801" y="491312"/>
            <a:ext cx="5157787" cy="823912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Democracy</a:t>
            </a:r>
            <a:endParaRPr lang="ru-RU" sz="4000" dirty="0">
              <a:solidFill>
                <a:srgbClr val="0070C0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138687-9EF5-3075-9E6E-23094BD39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03944" y="1360375"/>
            <a:ext cx="4766644" cy="5333544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002060"/>
                </a:solidFill>
              </a:rPr>
              <a:t>Definition: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002060"/>
                </a:solidFill>
              </a:rPr>
              <a:t>A system of government where power rests with the people, usually exercised through voting and representation.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002060"/>
                </a:solidFill>
              </a:rPr>
              <a:t>Basis of Authority: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002060"/>
                </a:solidFill>
              </a:rPr>
              <a:t>Popular vote and majority consent.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002060"/>
                </a:solidFill>
              </a:rPr>
              <a:t>Decision-Making: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002060"/>
                </a:solidFill>
              </a:rPr>
              <a:t>Decisions are made collectively; majority opinion prevails.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002060"/>
                </a:solidFill>
              </a:rPr>
              <a:t>Leadership Selection: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002060"/>
                </a:solidFill>
              </a:rPr>
              <a:t>Leaders are elected by citizens regardless of background, experience, or ability.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002060"/>
                </a:solidFill>
              </a:rPr>
              <a:t>Focus: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002060"/>
                </a:solidFill>
              </a:rPr>
              <a:t>Equality in participation: everyone’s voice counts equally.</a:t>
            </a:r>
          </a:p>
          <a:p>
            <a:pPr>
              <a:buFont typeface="Wingdings" panose="05000000000000000000" pitchFamily="2" charset="2"/>
              <a:buChar char="Ø"/>
            </a:pPr>
            <a:endParaRPr lang="ru-RU" sz="2000" b="1" dirty="0">
              <a:solidFill>
                <a:srgbClr val="002060"/>
              </a:solidFill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929428C-D7EB-EDDC-F1A7-9D5237F59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225" y="296060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50000"/>
                  </a:schemeClr>
                </a:solidFill>
              </a:rPr>
              <a:t>Meritocracy</a:t>
            </a:r>
            <a:endParaRPr lang="ru-RU" sz="4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BDA08B3-AD73-A057-443A-E1CF0C053B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7994" y="1016594"/>
            <a:ext cx="5471650" cy="536125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Definition: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A system where power and advancement are based on individual ability, talent, and performance rather than wealth, status, or popularity.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Basis of Authority: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Skills, achievements, qualifications, and proven competence.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Decision-Making: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Decisions are made by the most capable or qualified individuals.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Leadership Selection: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Leaders rise through demonstrated talent, skill, or expertise.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Focus: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Excellence and efficiency: the best individuals lead, regardless of their popular appeal.</a:t>
            </a:r>
            <a:endParaRPr lang="ru-RU" sz="20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41660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489</Words>
  <Application>Microsoft Office PowerPoint</Application>
  <PresentationFormat>Широкоэкранный</PresentationFormat>
  <Paragraphs>53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Тема Office</vt:lpstr>
      <vt:lpstr>Welcome to the world of politics where the justice and laws are balanced together!</vt:lpstr>
      <vt:lpstr>Starting off, what actually the politics is?</vt:lpstr>
      <vt:lpstr>Here are two main branches of politics that we will discuss today: </vt:lpstr>
      <vt:lpstr>What is democracy?</vt:lpstr>
      <vt:lpstr>And what meritocracy is?</vt:lpstr>
      <vt:lpstr>Now let’s compare them: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Noutbuk Navoi</dc:creator>
  <cp:lastModifiedBy>Noutbuk Navoi</cp:lastModifiedBy>
  <cp:revision>3</cp:revision>
  <dcterms:created xsi:type="dcterms:W3CDTF">2026-01-27T18:38:51Z</dcterms:created>
  <dcterms:modified xsi:type="dcterms:W3CDTF">2026-01-29T18:50:56Z</dcterms:modified>
</cp:coreProperties>
</file>

<file path=docProps/thumbnail.jpeg>
</file>